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3"/>
  </p:handoutMasterIdLst>
  <p:sldIdLst>
    <p:sldId id="363" r:id="rId3"/>
    <p:sldId id="335" r:id="rId4"/>
    <p:sldId id="336" r:id="rId5"/>
    <p:sldId id="337" r:id="rId6"/>
    <p:sldId id="338" r:id="rId7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920"/>
    <a:srgbClr val="FFC800"/>
    <a:srgbClr val="5A8E2A"/>
    <a:srgbClr val="BED63A"/>
    <a:srgbClr val="BF9000"/>
    <a:srgbClr val="33CC33"/>
    <a:srgbClr val="B5DFE6"/>
    <a:srgbClr val="730003"/>
    <a:srgbClr val="EA6178"/>
    <a:srgbClr val="7B5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>
        <p:scale>
          <a:sx n="100" d="100"/>
          <a:sy n="100" d="100"/>
        </p:scale>
        <p:origin x="-294" y="-264"/>
      </p:cViewPr>
      <p:guideLst>
        <p:guide orient="horz" pos="30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6C464-DC4F-43BD-82AC-BD87B75979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BA-5A68-4248-8FC2-276B7E79B5F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无图标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等腰三角形 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弦形 1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弦形 1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0" idx="1"/>
              <a:endCxn id="1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 userDrawn="1"/>
        </p:nvCxnSpPr>
        <p:spPr>
          <a:xfrm>
            <a:off x="0" y="761332"/>
            <a:ext cx="9144000" cy="0"/>
          </a:xfrm>
          <a:prstGeom prst="line">
            <a:avLst/>
          </a:prstGeom>
          <a:ln>
            <a:solidFill>
              <a:srgbClr val="9F7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 userDrawn="1"/>
        </p:nvSpPr>
        <p:spPr>
          <a:xfrm>
            <a:off x="4449991" y="633664"/>
            <a:ext cx="193508" cy="25801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730352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4220263" y="667419"/>
            <a:ext cx="142875" cy="190500"/>
          </a:xfrm>
          <a:prstGeom prst="ellipse">
            <a:avLst/>
          </a:prstGeom>
          <a:solidFill>
            <a:srgbClr val="865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13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弦形 2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弦形 22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>
              <a:stCxn id="20" idx="1"/>
              <a:endCxn id="2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背景开头和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8117" y="286227"/>
            <a:ext cx="523845" cy="698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386089"/>
            <a:ext cx="571373" cy="520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68079"/>
            <a:ext cx="477842" cy="604076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569061"/>
            <a:ext cx="685800" cy="4413729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215339"/>
            <a:ext cx="608300" cy="64381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09661" y="278159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黄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61626" y="216117"/>
            <a:ext cx="518738" cy="549023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rgbClr val="865B3E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347824" y="270342"/>
            <a:ext cx="273257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色的书笔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413672"/>
            <a:ext cx="437111" cy="2647701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 userDrawn="1"/>
        </p:nvGrpSpPr>
        <p:grpSpPr>
          <a:xfrm>
            <a:off x="263707" y="308448"/>
            <a:ext cx="411491" cy="523338"/>
            <a:chOff x="9711059" y="3356906"/>
            <a:chExt cx="597654" cy="597654"/>
          </a:xfrm>
        </p:grpSpPr>
        <p:sp>
          <p:nvSpPr>
            <p:cNvPr id="35" name="Freeform 442"/>
            <p:cNvSpPr/>
            <p:nvPr userDrawn="1"/>
          </p:nvSpPr>
          <p:spPr bwMode="auto">
            <a:xfrm>
              <a:off x="9711059" y="3356906"/>
              <a:ext cx="597654" cy="597654"/>
            </a:xfrm>
            <a:custGeom>
              <a:avLst/>
              <a:gdLst>
                <a:gd name="T0" fmla="*/ 128 w 128"/>
                <a:gd name="T1" fmla="*/ 120 h 128"/>
                <a:gd name="T2" fmla="*/ 120 w 128"/>
                <a:gd name="T3" fmla="*/ 128 h 128"/>
                <a:gd name="T4" fmla="*/ 8 w 128"/>
                <a:gd name="T5" fmla="*/ 128 h 128"/>
                <a:gd name="T6" fmla="*/ 0 w 128"/>
                <a:gd name="T7" fmla="*/ 120 h 128"/>
                <a:gd name="T8" fmla="*/ 0 w 128"/>
                <a:gd name="T9" fmla="*/ 8 h 128"/>
                <a:gd name="T10" fmla="*/ 8 w 128"/>
                <a:gd name="T11" fmla="*/ 0 h 128"/>
                <a:gd name="T12" fmla="*/ 120 w 128"/>
                <a:gd name="T13" fmla="*/ 0 h 128"/>
                <a:gd name="T14" fmla="*/ 128 w 128"/>
                <a:gd name="T15" fmla="*/ 8 h 128"/>
                <a:gd name="T16" fmla="*/ 128 w 12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28">
                  <a:moveTo>
                    <a:pt x="128" y="120"/>
                  </a:moveTo>
                  <a:cubicBezTo>
                    <a:pt x="128" y="124"/>
                    <a:pt x="124" y="128"/>
                    <a:pt x="12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8" y="4"/>
                    <a:pt x="128" y="8"/>
                  </a:cubicBezTo>
                  <a:cubicBezTo>
                    <a:pt x="128" y="120"/>
                    <a:pt x="128" y="120"/>
                    <a:pt x="128" y="120"/>
                  </a:cubicBezTo>
                </a:path>
              </a:pathLst>
            </a:custGeom>
            <a:solidFill>
              <a:srgbClr val="344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443"/>
            <p:cNvSpPr>
              <a:spLocks noEditPoints="1"/>
            </p:cNvSpPr>
            <p:nvPr userDrawn="1"/>
          </p:nvSpPr>
          <p:spPr bwMode="auto">
            <a:xfrm>
              <a:off x="9748536" y="3899331"/>
              <a:ext cx="522701" cy="37477"/>
            </a:xfrm>
            <a:custGeom>
              <a:avLst/>
              <a:gdLst>
                <a:gd name="T0" fmla="*/ 0 w 112"/>
                <a:gd name="T1" fmla="*/ 0 h 8"/>
                <a:gd name="T2" fmla="*/ 2 w 112"/>
                <a:gd name="T3" fmla="*/ 6 h 8"/>
                <a:gd name="T4" fmla="*/ 4 w 112"/>
                <a:gd name="T5" fmla="*/ 4 h 8"/>
                <a:gd name="T6" fmla="*/ 0 w 112"/>
                <a:gd name="T7" fmla="*/ 0 h 8"/>
                <a:gd name="T8" fmla="*/ 112 w 112"/>
                <a:gd name="T9" fmla="*/ 0 h 8"/>
                <a:gd name="T10" fmla="*/ 108 w 112"/>
                <a:gd name="T11" fmla="*/ 4 h 8"/>
                <a:gd name="T12" fmla="*/ 56 w 112"/>
                <a:gd name="T13" fmla="*/ 4 h 8"/>
                <a:gd name="T14" fmla="*/ 56 w 112"/>
                <a:gd name="T15" fmla="*/ 0 h 8"/>
                <a:gd name="T16" fmla="*/ 56 w 112"/>
                <a:gd name="T17" fmla="*/ 4 h 8"/>
                <a:gd name="T18" fmla="*/ 52 w 112"/>
                <a:gd name="T19" fmla="*/ 4 h 8"/>
                <a:gd name="T20" fmla="*/ 48 w 112"/>
                <a:gd name="T21" fmla="*/ 8 h 8"/>
                <a:gd name="T22" fmla="*/ 104 w 112"/>
                <a:gd name="T23" fmla="*/ 8 h 8"/>
                <a:gd name="T24" fmla="*/ 112 w 112"/>
                <a:gd name="T25" fmla="*/ 0 h 8"/>
                <a:gd name="T26" fmla="*/ 112 w 112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8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0"/>
                  </a:cubicBezTo>
                  <a:moveTo>
                    <a:pt x="112" y="0"/>
                  </a:moveTo>
                  <a:cubicBezTo>
                    <a:pt x="112" y="2"/>
                    <a:pt x="110" y="4"/>
                    <a:pt x="10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4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solidFill>
              <a:srgbClr val="24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Freeform 444"/>
            <p:cNvSpPr/>
            <p:nvPr userDrawn="1"/>
          </p:nvSpPr>
          <p:spPr bwMode="auto">
            <a:xfrm>
              <a:off x="9748536" y="3356906"/>
              <a:ext cx="262336" cy="560177"/>
            </a:xfrm>
            <a:custGeom>
              <a:avLst/>
              <a:gdLst>
                <a:gd name="T0" fmla="*/ 56 w 56"/>
                <a:gd name="T1" fmla="*/ 0 h 120"/>
                <a:gd name="T2" fmla="*/ 4 w 56"/>
                <a:gd name="T3" fmla="*/ 0 h 120"/>
                <a:gd name="T4" fmla="*/ 0 w 56"/>
                <a:gd name="T5" fmla="*/ 4 h 120"/>
                <a:gd name="T6" fmla="*/ 0 w 56"/>
                <a:gd name="T7" fmla="*/ 116 h 120"/>
                <a:gd name="T8" fmla="*/ 4 w 56"/>
                <a:gd name="T9" fmla="*/ 120 h 120"/>
                <a:gd name="T10" fmla="*/ 56 w 56"/>
                <a:gd name="T11" fmla="*/ 120 h 120"/>
                <a:gd name="T12" fmla="*/ 56 w 56"/>
                <a:gd name="T1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5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445"/>
            <p:cNvSpPr/>
            <p:nvPr userDrawn="1"/>
          </p:nvSpPr>
          <p:spPr bwMode="auto">
            <a:xfrm>
              <a:off x="10010872" y="3356906"/>
              <a:ext cx="260364" cy="560177"/>
            </a:xfrm>
            <a:custGeom>
              <a:avLst/>
              <a:gdLst>
                <a:gd name="T0" fmla="*/ 0 w 56"/>
                <a:gd name="T1" fmla="*/ 120 h 120"/>
                <a:gd name="T2" fmla="*/ 52 w 56"/>
                <a:gd name="T3" fmla="*/ 120 h 120"/>
                <a:gd name="T4" fmla="*/ 56 w 56"/>
                <a:gd name="T5" fmla="*/ 116 h 120"/>
                <a:gd name="T6" fmla="*/ 56 w 56"/>
                <a:gd name="T7" fmla="*/ 4 h 120"/>
                <a:gd name="T8" fmla="*/ 52 w 56"/>
                <a:gd name="T9" fmla="*/ 0 h 120"/>
                <a:gd name="T10" fmla="*/ 0 w 56"/>
                <a:gd name="T11" fmla="*/ 0 h 120"/>
                <a:gd name="T12" fmla="*/ 0 w 56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20">
                  <a:moveTo>
                    <a:pt x="0" y="120"/>
                  </a:moveTo>
                  <a:cubicBezTo>
                    <a:pt x="52" y="120"/>
                    <a:pt x="52" y="120"/>
                    <a:pt x="52" y="120"/>
                  </a:cubicBezTo>
                  <a:cubicBezTo>
                    <a:pt x="54" y="120"/>
                    <a:pt x="56" y="118"/>
                    <a:pt x="56" y="11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ectangle 446"/>
            <p:cNvSpPr>
              <a:spLocks noChangeArrowheads="1"/>
            </p:cNvSpPr>
            <p:nvPr userDrawn="1"/>
          </p:nvSpPr>
          <p:spPr bwMode="auto">
            <a:xfrm>
              <a:off x="9786012" y="3431860"/>
              <a:ext cx="187383" cy="130182"/>
            </a:xfrm>
            <a:prstGeom prst="rect">
              <a:avLst/>
            </a:prstGeom>
            <a:solidFill>
              <a:srgbClr val="119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Rectangle 447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Rectangle 448"/>
            <p:cNvSpPr>
              <a:spLocks noChangeArrowheads="1"/>
            </p:cNvSpPr>
            <p:nvPr userDrawn="1"/>
          </p:nvSpPr>
          <p:spPr bwMode="auto">
            <a:xfrm>
              <a:off x="9786012" y="3656719"/>
              <a:ext cx="187383" cy="1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Rectangle 449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Rectangle 450"/>
            <p:cNvSpPr>
              <a:spLocks noChangeArrowheads="1"/>
            </p:cNvSpPr>
            <p:nvPr userDrawn="1"/>
          </p:nvSpPr>
          <p:spPr bwMode="auto">
            <a:xfrm>
              <a:off x="9786012" y="359951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Freeform 451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Freeform 452"/>
            <p:cNvSpPr/>
            <p:nvPr userDrawn="1"/>
          </p:nvSpPr>
          <p:spPr bwMode="auto">
            <a:xfrm>
              <a:off x="9786012" y="3711948"/>
              <a:ext cx="187383" cy="19725"/>
            </a:xfrm>
            <a:custGeom>
              <a:avLst/>
              <a:gdLst>
                <a:gd name="T0" fmla="*/ 95 w 95"/>
                <a:gd name="T1" fmla="*/ 0 h 10"/>
                <a:gd name="T2" fmla="*/ 0 w 95"/>
                <a:gd name="T3" fmla="*/ 0 h 10"/>
                <a:gd name="T4" fmla="*/ 0 w 95"/>
                <a:gd name="T5" fmla="*/ 10 h 10"/>
                <a:gd name="T6" fmla="*/ 85 w 95"/>
                <a:gd name="T7" fmla="*/ 10 h 10"/>
                <a:gd name="T8" fmla="*/ 95 w 9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Freeform 453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Freeform 454"/>
            <p:cNvSpPr/>
            <p:nvPr userDrawn="1"/>
          </p:nvSpPr>
          <p:spPr bwMode="auto">
            <a:xfrm>
              <a:off x="9786012" y="3769149"/>
              <a:ext cx="130182" cy="17752"/>
            </a:xfrm>
            <a:custGeom>
              <a:avLst/>
              <a:gdLst>
                <a:gd name="T0" fmla="*/ 66 w 66"/>
                <a:gd name="T1" fmla="*/ 0 h 9"/>
                <a:gd name="T2" fmla="*/ 0 w 66"/>
                <a:gd name="T3" fmla="*/ 0 h 9"/>
                <a:gd name="T4" fmla="*/ 0 w 66"/>
                <a:gd name="T5" fmla="*/ 9 h 9"/>
                <a:gd name="T6" fmla="*/ 57 w 66"/>
                <a:gd name="T7" fmla="*/ 9 h 9"/>
                <a:gd name="T8" fmla="*/ 66 w 6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">
                  <a:moveTo>
                    <a:pt x="6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Rectangle 455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Rectangle 456"/>
            <p:cNvSpPr>
              <a:spLocks noChangeArrowheads="1"/>
            </p:cNvSpPr>
            <p:nvPr userDrawn="1"/>
          </p:nvSpPr>
          <p:spPr bwMode="auto">
            <a:xfrm>
              <a:off x="10048349" y="3431860"/>
              <a:ext cx="185411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457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close/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Freeform 458"/>
            <p:cNvSpPr>
              <a:spLocks noEditPoints="1"/>
            </p:cNvSpPr>
            <p:nvPr userDrawn="1"/>
          </p:nvSpPr>
          <p:spPr bwMode="auto">
            <a:xfrm>
              <a:off x="10048349" y="3487088"/>
              <a:ext cx="185411" cy="19725"/>
            </a:xfrm>
            <a:custGeom>
              <a:avLst/>
              <a:gdLst>
                <a:gd name="T0" fmla="*/ 75 w 94"/>
                <a:gd name="T1" fmla="*/ 0 h 10"/>
                <a:gd name="T2" fmla="*/ 0 w 94"/>
                <a:gd name="T3" fmla="*/ 0 h 10"/>
                <a:gd name="T4" fmla="*/ 0 w 94"/>
                <a:gd name="T5" fmla="*/ 10 h 10"/>
                <a:gd name="T6" fmla="*/ 66 w 94"/>
                <a:gd name="T7" fmla="*/ 10 h 10"/>
                <a:gd name="T8" fmla="*/ 75 w 94"/>
                <a:gd name="T9" fmla="*/ 0 h 10"/>
                <a:gd name="T10" fmla="*/ 94 w 94"/>
                <a:gd name="T11" fmla="*/ 0 h 10"/>
                <a:gd name="T12" fmla="*/ 75 w 94"/>
                <a:gd name="T13" fmla="*/ 0 h 10"/>
                <a:gd name="T14" fmla="*/ 85 w 94"/>
                <a:gd name="T15" fmla="*/ 10 h 10"/>
                <a:gd name="T16" fmla="*/ 94 w 94"/>
                <a:gd name="T17" fmla="*/ 10 h 10"/>
                <a:gd name="T18" fmla="*/ 94 w 9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">
                  <a:moveTo>
                    <a:pt x="7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6" y="10"/>
                  </a:lnTo>
                  <a:lnTo>
                    <a:pt x="75" y="0"/>
                  </a:lnTo>
                  <a:moveTo>
                    <a:pt x="94" y="0"/>
                  </a:moveTo>
                  <a:lnTo>
                    <a:pt x="75" y="0"/>
                  </a:lnTo>
                  <a:lnTo>
                    <a:pt x="85" y="10"/>
                  </a:lnTo>
                  <a:lnTo>
                    <a:pt x="94" y="10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Freeform 459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460"/>
            <p:cNvSpPr/>
            <p:nvPr userDrawn="1"/>
          </p:nvSpPr>
          <p:spPr bwMode="auto">
            <a:xfrm>
              <a:off x="10048349" y="3544290"/>
              <a:ext cx="92705" cy="17752"/>
            </a:xfrm>
            <a:custGeom>
              <a:avLst/>
              <a:gdLst>
                <a:gd name="T0" fmla="*/ 47 w 47"/>
                <a:gd name="T1" fmla="*/ 0 h 9"/>
                <a:gd name="T2" fmla="*/ 0 w 47"/>
                <a:gd name="T3" fmla="*/ 0 h 9"/>
                <a:gd name="T4" fmla="*/ 0 w 47"/>
                <a:gd name="T5" fmla="*/ 9 h 9"/>
                <a:gd name="T6" fmla="*/ 37 w 47"/>
                <a:gd name="T7" fmla="*/ 9 h 9"/>
                <a:gd name="T8" fmla="*/ 47 w 4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9">
                  <a:moveTo>
                    <a:pt x="4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" y="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Freeform 461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462"/>
            <p:cNvSpPr/>
            <p:nvPr userDrawn="1"/>
          </p:nvSpPr>
          <p:spPr bwMode="auto">
            <a:xfrm>
              <a:off x="10048349" y="3599518"/>
              <a:ext cx="35504" cy="1972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0 w 18"/>
                <a:gd name="T5" fmla="*/ 10 h 10"/>
                <a:gd name="T6" fmla="*/ 9 w 18"/>
                <a:gd name="T7" fmla="*/ 10 h 10"/>
                <a:gd name="T8" fmla="*/ 18 w 1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Freeform 463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464"/>
            <p:cNvSpPr/>
            <p:nvPr userDrawn="1"/>
          </p:nvSpPr>
          <p:spPr bwMode="auto">
            <a:xfrm>
              <a:off x="10178531" y="3711948"/>
              <a:ext cx="55229" cy="19725"/>
            </a:xfrm>
            <a:custGeom>
              <a:avLst/>
              <a:gdLst>
                <a:gd name="T0" fmla="*/ 28 w 28"/>
                <a:gd name="T1" fmla="*/ 0 h 10"/>
                <a:gd name="T2" fmla="*/ 9 w 28"/>
                <a:gd name="T3" fmla="*/ 0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Freeform 465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Freeform 466"/>
            <p:cNvSpPr/>
            <p:nvPr userDrawn="1"/>
          </p:nvSpPr>
          <p:spPr bwMode="auto">
            <a:xfrm>
              <a:off x="10121330" y="3769149"/>
              <a:ext cx="112430" cy="17752"/>
            </a:xfrm>
            <a:custGeom>
              <a:avLst/>
              <a:gdLst>
                <a:gd name="T0" fmla="*/ 57 w 57"/>
                <a:gd name="T1" fmla="*/ 0 h 9"/>
                <a:gd name="T2" fmla="*/ 10 w 57"/>
                <a:gd name="T3" fmla="*/ 0 h 9"/>
                <a:gd name="T4" fmla="*/ 0 w 57"/>
                <a:gd name="T5" fmla="*/ 9 h 9"/>
                <a:gd name="T6" fmla="*/ 57 w 57"/>
                <a:gd name="T7" fmla="*/ 9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57" y="9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467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68"/>
            <p:cNvSpPr/>
            <p:nvPr userDrawn="1"/>
          </p:nvSpPr>
          <p:spPr bwMode="auto">
            <a:xfrm>
              <a:off x="10066101" y="3824378"/>
              <a:ext cx="167659" cy="19725"/>
            </a:xfrm>
            <a:custGeom>
              <a:avLst/>
              <a:gdLst>
                <a:gd name="T0" fmla="*/ 85 w 85"/>
                <a:gd name="T1" fmla="*/ 0 h 10"/>
                <a:gd name="T2" fmla="*/ 9 w 85"/>
                <a:gd name="T3" fmla="*/ 0 h 10"/>
                <a:gd name="T4" fmla="*/ 0 w 85"/>
                <a:gd name="T5" fmla="*/ 10 h 10"/>
                <a:gd name="T6" fmla="*/ 85 w 85"/>
                <a:gd name="T7" fmla="*/ 10 h 10"/>
                <a:gd name="T8" fmla="*/ 85 w 8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">
                  <a:moveTo>
                    <a:pt x="85" y="0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85" y="1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Rectangle 469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Rectangle 470"/>
            <p:cNvSpPr>
              <a:spLocks noChangeArrowheads="1"/>
            </p:cNvSpPr>
            <p:nvPr userDrawn="1"/>
          </p:nvSpPr>
          <p:spPr bwMode="auto">
            <a:xfrm>
              <a:off x="9786012" y="3824378"/>
              <a:ext cx="187383" cy="1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Freeform 471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Freeform 472"/>
            <p:cNvSpPr>
              <a:spLocks noEditPoints="1"/>
            </p:cNvSpPr>
            <p:nvPr userDrawn="1"/>
          </p:nvSpPr>
          <p:spPr bwMode="auto">
            <a:xfrm>
              <a:off x="9860966" y="3731673"/>
              <a:ext cx="92705" cy="92705"/>
            </a:xfrm>
            <a:custGeom>
              <a:avLst/>
              <a:gdLst>
                <a:gd name="T0" fmla="*/ 47 w 47"/>
                <a:gd name="T1" fmla="*/ 28 h 47"/>
                <a:gd name="T2" fmla="*/ 19 w 47"/>
                <a:gd name="T3" fmla="*/ 28 h 47"/>
                <a:gd name="T4" fmla="*/ 0 w 47"/>
                <a:gd name="T5" fmla="*/ 47 h 47"/>
                <a:gd name="T6" fmla="*/ 47 w 47"/>
                <a:gd name="T7" fmla="*/ 47 h 47"/>
                <a:gd name="T8" fmla="*/ 47 w 47"/>
                <a:gd name="T9" fmla="*/ 28 h 47"/>
                <a:gd name="T10" fmla="*/ 47 w 47"/>
                <a:gd name="T11" fmla="*/ 0 h 47"/>
                <a:gd name="T12" fmla="*/ 47 w 47"/>
                <a:gd name="T13" fmla="*/ 0 h 47"/>
                <a:gd name="T14" fmla="*/ 28 w 47"/>
                <a:gd name="T15" fmla="*/ 19 h 47"/>
                <a:gd name="T16" fmla="*/ 47 w 47"/>
                <a:gd name="T17" fmla="*/ 19 h 47"/>
                <a:gd name="T18" fmla="*/ 47 w 47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8"/>
                  </a:moveTo>
                  <a:lnTo>
                    <a:pt x="19" y="28"/>
                  </a:lnTo>
                  <a:lnTo>
                    <a:pt x="0" y="47"/>
                  </a:lnTo>
                  <a:lnTo>
                    <a:pt x="47" y="47"/>
                  </a:lnTo>
                  <a:lnTo>
                    <a:pt x="47" y="28"/>
                  </a:lnTo>
                  <a:moveTo>
                    <a:pt x="47" y="0"/>
                  </a:moveTo>
                  <a:lnTo>
                    <a:pt x="47" y="0"/>
                  </a:lnTo>
                  <a:lnTo>
                    <a:pt x="28" y="19"/>
                  </a:lnTo>
                  <a:lnTo>
                    <a:pt x="47" y="19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Freeform 473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Freeform 474"/>
            <p:cNvSpPr/>
            <p:nvPr userDrawn="1"/>
          </p:nvSpPr>
          <p:spPr bwMode="auto">
            <a:xfrm>
              <a:off x="9898442" y="3769149"/>
              <a:ext cx="55229" cy="17752"/>
            </a:xfrm>
            <a:custGeom>
              <a:avLst/>
              <a:gdLst>
                <a:gd name="T0" fmla="*/ 28 w 28"/>
                <a:gd name="T1" fmla="*/ 0 h 9"/>
                <a:gd name="T2" fmla="*/ 9 w 28"/>
                <a:gd name="T3" fmla="*/ 0 h 9"/>
                <a:gd name="T4" fmla="*/ 0 w 28"/>
                <a:gd name="T5" fmla="*/ 9 h 9"/>
                <a:gd name="T6" fmla="*/ 28 w 28"/>
                <a:gd name="T7" fmla="*/ 9 h 9"/>
                <a:gd name="T8" fmla="*/ 28 w 2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8" y="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Freeform 475"/>
            <p:cNvSpPr/>
            <p:nvPr userDrawn="1"/>
          </p:nvSpPr>
          <p:spPr bwMode="auto">
            <a:xfrm>
              <a:off x="9720921" y="3926946"/>
              <a:ext cx="252474" cy="27614"/>
            </a:xfrm>
            <a:custGeom>
              <a:avLst/>
              <a:gdLst>
                <a:gd name="T0" fmla="*/ 8 w 54"/>
                <a:gd name="T1" fmla="*/ 0 h 6"/>
                <a:gd name="T2" fmla="*/ 6 w 54"/>
                <a:gd name="T3" fmla="*/ 2 h 6"/>
                <a:gd name="T4" fmla="*/ 4 w 54"/>
                <a:gd name="T5" fmla="*/ 4 h 6"/>
                <a:gd name="T6" fmla="*/ 10 w 54"/>
                <a:gd name="T7" fmla="*/ 6 h 6"/>
                <a:gd name="T8" fmla="*/ 50 w 54"/>
                <a:gd name="T9" fmla="*/ 6 h 6"/>
                <a:gd name="T10" fmla="*/ 54 w 54"/>
                <a:gd name="T11" fmla="*/ 2 h 6"/>
                <a:gd name="T12" fmla="*/ 14 w 54"/>
                <a:gd name="T13" fmla="*/ 2 h 6"/>
                <a:gd name="T14" fmla="*/ 8 w 5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8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0" y="6"/>
                    <a:pt x="10" y="6"/>
                  </a:cubicBezTo>
                  <a:cubicBezTo>
                    <a:pt x="13" y="6"/>
                    <a:pt x="50" y="6"/>
                    <a:pt x="50" y="6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1"/>
                    <a:pt x="8" y="0"/>
                  </a:cubicBezTo>
                </a:path>
              </a:pathLst>
            </a:custGeom>
            <a:solidFill>
              <a:srgbClr val="2F4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3" name="Freeform 476"/>
            <p:cNvSpPr/>
            <p:nvPr userDrawn="1"/>
          </p:nvSpPr>
          <p:spPr bwMode="auto">
            <a:xfrm>
              <a:off x="9758398" y="3917083"/>
              <a:ext cx="232750" cy="19725"/>
            </a:xfrm>
            <a:custGeom>
              <a:avLst/>
              <a:gdLst>
                <a:gd name="T0" fmla="*/ 50 w 50"/>
                <a:gd name="T1" fmla="*/ 0 h 4"/>
                <a:gd name="T2" fmla="*/ 2 w 50"/>
                <a:gd name="T3" fmla="*/ 0 h 4"/>
                <a:gd name="T4" fmla="*/ 2 w 50"/>
                <a:gd name="T5" fmla="*/ 0 h 4"/>
                <a:gd name="T6" fmla="*/ 0 w 50"/>
                <a:gd name="T7" fmla="*/ 2 h 4"/>
                <a:gd name="T8" fmla="*/ 6 w 50"/>
                <a:gd name="T9" fmla="*/ 4 h 4"/>
                <a:gd name="T10" fmla="*/ 46 w 50"/>
                <a:gd name="T11" fmla="*/ 4 h 4"/>
                <a:gd name="T12" fmla="*/ 50 w 5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">
                  <a:moveTo>
                    <a:pt x="5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202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Freeform 477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Freeform 478"/>
            <p:cNvSpPr/>
            <p:nvPr userDrawn="1"/>
          </p:nvSpPr>
          <p:spPr bwMode="auto">
            <a:xfrm>
              <a:off x="9768260" y="3844103"/>
              <a:ext cx="242612" cy="72981"/>
            </a:xfrm>
            <a:custGeom>
              <a:avLst/>
              <a:gdLst>
                <a:gd name="T0" fmla="*/ 123 w 123"/>
                <a:gd name="T1" fmla="*/ 0 h 37"/>
                <a:gd name="T2" fmla="*/ 104 w 123"/>
                <a:gd name="T3" fmla="*/ 0 h 37"/>
                <a:gd name="T4" fmla="*/ 37 w 123"/>
                <a:gd name="T5" fmla="*/ 0 h 37"/>
                <a:gd name="T6" fmla="*/ 0 w 123"/>
                <a:gd name="T7" fmla="*/ 37 h 37"/>
                <a:gd name="T8" fmla="*/ 0 w 123"/>
                <a:gd name="T9" fmla="*/ 37 h 37"/>
                <a:gd name="T10" fmla="*/ 113 w 123"/>
                <a:gd name="T11" fmla="*/ 37 h 37"/>
                <a:gd name="T12" fmla="*/ 123 w 123"/>
                <a:gd name="T13" fmla="*/ 28 h 37"/>
                <a:gd name="T14" fmla="*/ 123 w 123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37">
                  <a:moveTo>
                    <a:pt x="123" y="0"/>
                  </a:moveTo>
                  <a:lnTo>
                    <a:pt x="104" y="0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13" y="37"/>
                  </a:lnTo>
                  <a:lnTo>
                    <a:pt x="123" y="28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Freeform 479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Freeform 480"/>
            <p:cNvSpPr/>
            <p:nvPr userDrawn="1"/>
          </p:nvSpPr>
          <p:spPr bwMode="auto">
            <a:xfrm>
              <a:off x="10010872" y="3844103"/>
              <a:ext cx="55229" cy="55229"/>
            </a:xfrm>
            <a:custGeom>
              <a:avLst/>
              <a:gdLst>
                <a:gd name="T0" fmla="*/ 28 w 28"/>
                <a:gd name="T1" fmla="*/ 0 h 28"/>
                <a:gd name="T2" fmla="*/ 19 w 28"/>
                <a:gd name="T3" fmla="*/ 0 h 28"/>
                <a:gd name="T4" fmla="*/ 0 w 28"/>
                <a:gd name="T5" fmla="*/ 0 h 28"/>
                <a:gd name="T6" fmla="*/ 0 w 28"/>
                <a:gd name="T7" fmla="*/ 28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Freeform 481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F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Freeform 482"/>
            <p:cNvSpPr/>
            <p:nvPr userDrawn="1"/>
          </p:nvSpPr>
          <p:spPr bwMode="auto">
            <a:xfrm>
              <a:off x="9841241" y="3824378"/>
              <a:ext cx="132154" cy="19725"/>
            </a:xfrm>
            <a:custGeom>
              <a:avLst/>
              <a:gdLst>
                <a:gd name="T0" fmla="*/ 57 w 67"/>
                <a:gd name="T1" fmla="*/ 0 h 10"/>
                <a:gd name="T2" fmla="*/ 10 w 67"/>
                <a:gd name="T3" fmla="*/ 0 h 10"/>
                <a:gd name="T4" fmla="*/ 0 w 67"/>
                <a:gd name="T5" fmla="*/ 10 h 10"/>
                <a:gd name="T6" fmla="*/ 67 w 67"/>
                <a:gd name="T7" fmla="*/ 10 h 10"/>
                <a:gd name="T8" fmla="*/ 57 w 67"/>
                <a:gd name="T9" fmla="*/ 10 h 10"/>
                <a:gd name="T10" fmla="*/ 57 w 6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0">
                  <a:moveTo>
                    <a:pt x="57" y="0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67" y="10"/>
                  </a:lnTo>
                  <a:lnTo>
                    <a:pt x="57" y="10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Freeform 483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0" name="Freeform 484"/>
            <p:cNvSpPr/>
            <p:nvPr userDrawn="1"/>
          </p:nvSpPr>
          <p:spPr bwMode="auto">
            <a:xfrm>
              <a:off x="9953671" y="3731673"/>
              <a:ext cx="112430" cy="112430"/>
            </a:xfrm>
            <a:custGeom>
              <a:avLst/>
              <a:gdLst>
                <a:gd name="T0" fmla="*/ 0 w 57"/>
                <a:gd name="T1" fmla="*/ 57 h 57"/>
                <a:gd name="T2" fmla="*/ 0 w 57"/>
                <a:gd name="T3" fmla="*/ 0 h 57"/>
                <a:gd name="T4" fmla="*/ 57 w 57"/>
                <a:gd name="T5" fmla="*/ 57 h 57"/>
                <a:gd name="T6" fmla="*/ 0 w 57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57">
                  <a:moveTo>
                    <a:pt x="0" y="57"/>
                  </a:moveTo>
                  <a:lnTo>
                    <a:pt x="0" y="0"/>
                  </a:lnTo>
                  <a:lnTo>
                    <a:pt x="57" y="57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Freeform 485"/>
            <p:cNvSpPr/>
            <p:nvPr userDrawn="1"/>
          </p:nvSpPr>
          <p:spPr bwMode="auto">
            <a:xfrm>
              <a:off x="9953671" y="3786901"/>
              <a:ext cx="57201" cy="57201"/>
            </a:xfrm>
            <a:custGeom>
              <a:avLst/>
              <a:gdLst>
                <a:gd name="T0" fmla="*/ 0 w 29"/>
                <a:gd name="T1" fmla="*/ 29 h 29"/>
                <a:gd name="T2" fmla="*/ 0 w 29"/>
                <a:gd name="T3" fmla="*/ 0 h 29"/>
                <a:gd name="T4" fmla="*/ 29 w 29"/>
                <a:gd name="T5" fmla="*/ 29 h 29"/>
                <a:gd name="T6" fmla="*/ 0 w 29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0" y="0"/>
                  </a:lnTo>
                  <a:lnTo>
                    <a:pt x="29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Freeform 486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Freeform 487"/>
            <p:cNvSpPr/>
            <p:nvPr userDrawn="1"/>
          </p:nvSpPr>
          <p:spPr bwMode="auto">
            <a:xfrm>
              <a:off x="9953671" y="3487088"/>
              <a:ext cx="355042" cy="357014"/>
            </a:xfrm>
            <a:custGeom>
              <a:avLst/>
              <a:gdLst>
                <a:gd name="T0" fmla="*/ 0 w 180"/>
                <a:gd name="T1" fmla="*/ 124 h 181"/>
                <a:gd name="T2" fmla="*/ 123 w 180"/>
                <a:gd name="T3" fmla="*/ 0 h 181"/>
                <a:gd name="T4" fmla="*/ 180 w 180"/>
                <a:gd name="T5" fmla="*/ 57 h 181"/>
                <a:gd name="T6" fmla="*/ 57 w 180"/>
                <a:gd name="T7" fmla="*/ 181 h 181"/>
                <a:gd name="T8" fmla="*/ 0 w 180"/>
                <a:gd name="T9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1">
                  <a:moveTo>
                    <a:pt x="0" y="124"/>
                  </a:moveTo>
                  <a:lnTo>
                    <a:pt x="123" y="0"/>
                  </a:lnTo>
                  <a:lnTo>
                    <a:pt x="180" y="57"/>
                  </a:lnTo>
                  <a:lnTo>
                    <a:pt x="57" y="181"/>
                  </a:lnTo>
                  <a:lnTo>
                    <a:pt x="0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Freeform 488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5" name="Freeform 489"/>
            <p:cNvSpPr/>
            <p:nvPr userDrawn="1"/>
          </p:nvSpPr>
          <p:spPr bwMode="auto">
            <a:xfrm>
              <a:off x="10271236" y="3562042"/>
              <a:ext cx="37477" cy="37477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0 h 19"/>
                <a:gd name="T4" fmla="*/ 19 w 19"/>
                <a:gd name="T5" fmla="*/ 19 h 19"/>
                <a:gd name="T6" fmla="*/ 0 w 19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0"/>
                  </a:ln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6" name="Freeform 490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7" name="Freeform 491"/>
            <p:cNvSpPr/>
            <p:nvPr userDrawn="1"/>
          </p:nvSpPr>
          <p:spPr bwMode="auto">
            <a:xfrm>
              <a:off x="10253484" y="3544290"/>
              <a:ext cx="17752" cy="17752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9 w 9"/>
                <a:gd name="T5" fmla="*/ 9 h 9"/>
                <a:gd name="T6" fmla="*/ 9 w 9"/>
                <a:gd name="T7" fmla="*/ 9 h 9"/>
                <a:gd name="T8" fmla="*/ 0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8" name="Freeform 492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9" name="Freeform 493"/>
            <p:cNvSpPr/>
            <p:nvPr userDrawn="1"/>
          </p:nvSpPr>
          <p:spPr bwMode="auto">
            <a:xfrm>
              <a:off x="10010872" y="3786901"/>
              <a:ext cx="55229" cy="5720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28 w 28"/>
                <a:gd name="T5" fmla="*/ 29 h 29"/>
                <a:gd name="T6" fmla="*/ 0 w 2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0"/>
                  </a:lnTo>
                  <a:lnTo>
                    <a:pt x="28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0" name="Freeform 494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9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1" name="Freeform 495"/>
            <p:cNvSpPr/>
            <p:nvPr userDrawn="1"/>
          </p:nvSpPr>
          <p:spPr bwMode="auto">
            <a:xfrm>
              <a:off x="10010872" y="3544290"/>
              <a:ext cx="297841" cy="299813"/>
            </a:xfrm>
            <a:custGeom>
              <a:avLst/>
              <a:gdLst>
                <a:gd name="T0" fmla="*/ 123 w 151"/>
                <a:gd name="T1" fmla="*/ 0 h 152"/>
                <a:gd name="T2" fmla="*/ 0 w 151"/>
                <a:gd name="T3" fmla="*/ 123 h 152"/>
                <a:gd name="T4" fmla="*/ 28 w 151"/>
                <a:gd name="T5" fmla="*/ 152 h 152"/>
                <a:gd name="T6" fmla="*/ 151 w 151"/>
                <a:gd name="T7" fmla="*/ 28 h 152"/>
                <a:gd name="T8" fmla="*/ 132 w 151"/>
                <a:gd name="T9" fmla="*/ 9 h 152"/>
                <a:gd name="T10" fmla="*/ 123 w 15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52">
                  <a:moveTo>
                    <a:pt x="123" y="0"/>
                  </a:moveTo>
                  <a:lnTo>
                    <a:pt x="0" y="123"/>
                  </a:lnTo>
                  <a:lnTo>
                    <a:pt x="28" y="152"/>
                  </a:lnTo>
                  <a:lnTo>
                    <a:pt x="151" y="28"/>
                  </a:lnTo>
                  <a:lnTo>
                    <a:pt x="132" y="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的小鸟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6" name="组合 215"/>
          <p:cNvGrpSpPr/>
          <p:nvPr userDrawn="1"/>
        </p:nvGrpSpPr>
        <p:grpSpPr>
          <a:xfrm rot="1592273">
            <a:off x="182374" y="285384"/>
            <a:ext cx="477900" cy="604800"/>
            <a:chOff x="2272338" y="450384"/>
            <a:chExt cx="765175" cy="725488"/>
          </a:xfrm>
        </p:grpSpPr>
        <p:sp>
          <p:nvSpPr>
            <p:cNvPr id="223" name="Freeform 1235"/>
            <p:cNvSpPr/>
            <p:nvPr userDrawn="1"/>
          </p:nvSpPr>
          <p:spPr bwMode="auto">
            <a:xfrm>
              <a:off x="2272338" y="491659"/>
              <a:ext cx="644525" cy="684213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Freeform 1236"/>
            <p:cNvSpPr/>
            <p:nvPr userDrawn="1"/>
          </p:nvSpPr>
          <p:spPr bwMode="auto">
            <a:xfrm>
              <a:off x="2358063" y="574209"/>
              <a:ext cx="260350" cy="296863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Freeform 1237"/>
            <p:cNvSpPr/>
            <p:nvPr userDrawn="1"/>
          </p:nvSpPr>
          <p:spPr bwMode="auto">
            <a:xfrm>
              <a:off x="2642226" y="791697"/>
              <a:ext cx="274637" cy="346075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5A8E2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238"/>
            <p:cNvSpPr/>
            <p:nvPr userDrawn="1"/>
          </p:nvSpPr>
          <p:spPr bwMode="auto">
            <a:xfrm>
              <a:off x="2943851" y="517059"/>
              <a:ext cx="93662" cy="66675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Oval 1239"/>
            <p:cNvSpPr>
              <a:spLocks noChangeArrowheads="1"/>
            </p:cNvSpPr>
            <p:nvPr userDrawn="1"/>
          </p:nvSpPr>
          <p:spPr bwMode="auto">
            <a:xfrm>
              <a:off x="2670801" y="450384"/>
              <a:ext cx="296862" cy="298450"/>
            </a:xfrm>
            <a:prstGeom prst="ellipse">
              <a:avLst/>
            </a:prstGeom>
            <a:solidFill>
              <a:srgbClr val="BED6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Oval 1240"/>
            <p:cNvSpPr>
              <a:spLocks noChangeArrowheads="1"/>
            </p:cNvSpPr>
            <p:nvPr userDrawn="1"/>
          </p:nvSpPr>
          <p:spPr bwMode="auto">
            <a:xfrm>
              <a:off x="2874001" y="502772"/>
              <a:ext cx="49212" cy="476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棕色的小人看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5997189"/>
            <a:ext cx="314201" cy="5431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3" cstate="email"/>
          <a:srcRect r="-10151" b="-1841"/>
          <a:stretch>
            <a:fillRect/>
          </a:stretch>
        </p:blipFill>
        <p:spPr>
          <a:xfrm>
            <a:off x="-258967" y="6761699"/>
            <a:ext cx="9442659" cy="9144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-291698" y="7270945"/>
            <a:ext cx="32732" cy="388632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676602" y="6356545"/>
            <a:ext cx="384903" cy="9144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5772542"/>
            <a:ext cx="244248" cy="968472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7272909" y="5940827"/>
            <a:ext cx="1871092" cy="929444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-348550" y="6270980"/>
            <a:ext cx="9273617" cy="59440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187536" y="6271203"/>
            <a:ext cx="1818740" cy="594408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243871" y="160454"/>
            <a:ext cx="558947" cy="6897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GIF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" Type="http://schemas.openxmlformats.org/officeDocument/2006/relationships/image" Target="../media/image19.jpe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2360298" y="2276580"/>
            <a:ext cx="45768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ao  </a:t>
            </a:r>
            <a:r>
              <a:rPr lang="en-US" altLang="zh-CN" sz="8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B Pinyinok-B" panose="02010601030101010101" pitchFamily="2" charset="-122"/>
                <a:cs typeface="Times New Roman" panose="02020603050405020304" pitchFamily="18" charset="0"/>
              </a:rPr>
              <a:t>ou  iu</a:t>
            </a:r>
            <a:endParaRPr lang="zh-CN" altLang="en-US" sz="8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70"/>
          <p:cNvSpPr txBox="1"/>
          <p:nvPr/>
        </p:nvSpPr>
        <p:spPr>
          <a:xfrm>
            <a:off x="2504569" y="102302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人教版小学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语文一年级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807168" y="900467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62526" y="873619"/>
            <a:ext cx="1531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386943" y="3285577"/>
            <a:ext cx="3398336" cy="139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97260" y="3213008"/>
            <a:ext cx="3594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en-US" altLang="zh-CN" sz="80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1700" y="1599557"/>
            <a:ext cx="3091037" cy="33720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34291" y="1401589"/>
            <a:ext cx="3504757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ou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的四声调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学习要得优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ōu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），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水里要会游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óu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），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学校有好友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ǒu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），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尊老又爱幼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（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òu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）。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3308" y="2213200"/>
            <a:ext cx="4547987" cy="1398180"/>
            <a:chOff x="471077" y="2213200"/>
            <a:chExt cx="6063983" cy="139818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 cstate="email"/>
            <a:srcRect r="-1"/>
            <a:stretch>
              <a:fillRect/>
            </a:stretch>
          </p:blipFill>
          <p:spPr>
            <a:xfrm>
              <a:off x="471077" y="2213200"/>
              <a:ext cx="6063983" cy="13981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2822" y="2213200"/>
              <a:ext cx="59122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ōu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óu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 </a:t>
              </a:r>
              <a:r>
                <a:rPr lang="en-US" altLang="zh-CN" sz="6000" dirty="0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ou </a:t>
              </a:r>
              <a:r>
                <a:rPr lang="en-US" altLang="zh-CN" sz="6000" dirty="0" err="1" smtClean="0">
                  <a:latin typeface="GB Pinyinok-B" panose="02010601030101010101" pitchFamily="2" charset="-122"/>
                  <a:ea typeface="GB Pinyinok-B" panose="02010601030101010101" pitchFamily="2" charset="-122"/>
                </a:rPr>
                <a:t>ou</a:t>
              </a:r>
              <a:endPara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4372" y="3976916"/>
            <a:ext cx="2412532" cy="21105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96368" y="597699"/>
            <a:ext cx="3763569" cy="5774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96368" y="1275176"/>
            <a:ext cx="3763569" cy="5774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331024" y="2073041"/>
            <a:ext cx="3763569" cy="57743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380713" y="2829213"/>
            <a:ext cx="3763569" cy="5774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362939" y="3696843"/>
            <a:ext cx="3763569" cy="57743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96368" y="4577361"/>
            <a:ext cx="3763569" cy="57743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96367" y="5374282"/>
            <a:ext cx="3763569" cy="5774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98424" y="528835"/>
            <a:ext cx="337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r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òu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/>
              <a:t>ròu</a:t>
            </a:r>
            <a:endParaRPr lang="zh-CN" altLang="en-US" sz="3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598425" y="2750230"/>
            <a:ext cx="337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ch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/>
              <a:t>óu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/>
              <a:t>chóu</a:t>
            </a:r>
            <a:endParaRPr lang="zh-CN" altLang="en-US" sz="3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4720350" y="3673389"/>
            <a:ext cx="29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6u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z6u</a:t>
            </a:r>
            <a:endParaRPr lang="zh-CN" altLang="en-US" sz="3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92" y="805493"/>
            <a:ext cx="4002650" cy="540640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34971" y="2746630"/>
            <a:ext cx="14362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ou</a:t>
            </a:r>
            <a:endParaRPr lang="zh-CN" altLang="en-US" sz="4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2996" y="1631003"/>
            <a:ext cx="1074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000" dirty="0" err="1" smtClean="0">
                <a:solidFill>
                  <a:srgbClr val="FFFF00"/>
                </a:solidFill>
              </a:rPr>
              <a:t>ròu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31434" y="2509593"/>
            <a:ext cx="1074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000" dirty="0" err="1" smtClean="0">
                <a:solidFill>
                  <a:srgbClr val="FFFF00"/>
                </a:solidFill>
              </a:rPr>
              <a:t>tóu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73483" y="3930612"/>
            <a:ext cx="134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000" dirty="0" err="1" smtClean="0">
                <a:solidFill>
                  <a:srgbClr val="FFFF00"/>
                </a:solidFill>
              </a:rPr>
              <a:t>lóu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46509" y="4687476"/>
            <a:ext cx="122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000" dirty="0" err="1">
                <a:solidFill>
                  <a:srgbClr val="FFFF00"/>
                </a:solidFill>
              </a:rPr>
              <a:t>chó</a:t>
            </a:r>
            <a:r>
              <a:rPr lang="en-US" altLang="zh-CN" sz="4000" dirty="0" err="1" smtClean="0">
                <a:solidFill>
                  <a:srgbClr val="FFFF00"/>
                </a:solidFill>
              </a:rPr>
              <a:t>u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6863" y="3927279"/>
            <a:ext cx="128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000" dirty="0" err="1" smtClean="0">
                <a:solidFill>
                  <a:srgbClr val="FFFF00"/>
                </a:solidFill>
              </a:rPr>
              <a:t>zou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1531" y="2427537"/>
            <a:ext cx="13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000" dirty="0" err="1">
                <a:solidFill>
                  <a:srgbClr val="FFFF00"/>
                </a:solidFill>
              </a:rPr>
              <a:t>shōu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584547" y="1226690"/>
            <a:ext cx="296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óu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/>
              <a:t>tóu</a:t>
            </a:r>
            <a:endParaRPr lang="zh-CN" altLang="en-US" sz="3600" dirty="0"/>
          </a:p>
        </p:txBody>
      </p:sp>
      <p:sp>
        <p:nvSpPr>
          <p:cNvPr id="42" name="文本框 41"/>
          <p:cNvSpPr txBox="1"/>
          <p:nvPr/>
        </p:nvSpPr>
        <p:spPr>
          <a:xfrm>
            <a:off x="4598425" y="4481154"/>
            <a:ext cx="323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ōu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shōu</a:t>
            </a:r>
            <a:endParaRPr lang="zh-CN" altLang="en-US" sz="3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710886" y="5299149"/>
            <a:ext cx="311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k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6u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k6u</a:t>
            </a:r>
            <a:endParaRPr lang="zh-CN" altLang="en-US" sz="3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98425" y="1982862"/>
            <a:ext cx="337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/>
              <a:t>óu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/>
              <a:t>l</a:t>
            </a:r>
            <a:r>
              <a:rPr lang="en-US" altLang="zh-CN" sz="3600" dirty="0" err="1" smtClean="0"/>
              <a:t>óu</a:t>
            </a:r>
            <a:endParaRPr lang="zh-CN" alt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4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389833" y="1776499"/>
            <a:ext cx="2729426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66642" y="1749600"/>
            <a:ext cx="4229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hǎi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ōu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8" y="4414111"/>
            <a:ext cx="2729426" cy="13981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553119" y="4358184"/>
            <a:ext cx="3781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lóu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tī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2029" y="1279915"/>
            <a:ext cx="2506200" cy="19963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2029" y="4005943"/>
            <a:ext cx="2506200" cy="203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92932" y="2113819"/>
            <a:ext cx="2783054" cy="3650266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zh-CN" altLang="en-US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在一起，给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200000">
            <a:off x="1726097" y="64210"/>
            <a:ext cx="1003639" cy="30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8"/>
          <p:cNvSpPr>
            <a:spLocks noChangeArrowheads="1"/>
          </p:cNvSpPr>
          <p:nvPr/>
        </p:nvSpPr>
        <p:spPr bwMode="auto">
          <a:xfrm flipH="1">
            <a:off x="1365068" y="1269170"/>
            <a:ext cx="24013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i="1" dirty="0" smtClean="0">
                <a:solidFill>
                  <a:srgbClr val="684F00"/>
                </a:solidFill>
                <a:latin typeface="Arial Rounded MT Bold" panose="020F070403050403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标 调 规 则</a:t>
            </a:r>
            <a:endParaRPr lang="zh-CN" altLang="en-US" sz="3600" b="1" i="1" dirty="0">
              <a:solidFill>
                <a:srgbClr val="684F00"/>
              </a:solidFill>
              <a:latin typeface="Arial Rounded MT Bold" panose="020F0704030504030204" pitchFamily="34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29507" y="4361314"/>
            <a:ext cx="5296376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9166" y="4279658"/>
            <a:ext cx="5286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óu</a:t>
            </a:r>
            <a:r>
              <a:rPr lang="en-US" altLang="zh-CN" sz="6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k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ǒu</a:t>
            </a:r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g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7u</a:t>
            </a:r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endParaRPr lang="zh-CN" altLang="en-US" sz="6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374156" y="2572681"/>
            <a:ext cx="5351727" cy="13981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39166" y="2461997"/>
            <a:ext cx="5549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ǒu</a:t>
            </a:r>
            <a:r>
              <a:rPr lang="en-US" altLang="zh-CN" sz="6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óu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</a:t>
            </a:r>
            <a:r>
              <a:rPr lang="en-US" altLang="zh-CN" sz="6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óu</a:t>
            </a:r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6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080574" y="2387370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21020" y="2290757"/>
            <a:ext cx="1398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125687" y="1311635"/>
            <a:ext cx="3265714" cy="1398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25688" y="1239066"/>
            <a:ext cx="4465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8000" dirty="0" err="1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2126" y="2952476"/>
            <a:ext cx="2364707" cy="30124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34291" y="1401589"/>
            <a:ext cx="3504757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四声调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īu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īu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īu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我优秀，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íu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íu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íu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打香油，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ǐu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ǐu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ǐu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好朋友，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ìu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ìu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 err="1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ìu</a:t>
            </a:r>
            <a:r>
              <a:rPr lang="zh-CN" altLang="en-US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右边走。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353308" y="2213200"/>
            <a:ext cx="454798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1" y="2125920"/>
            <a:ext cx="528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īu</a:t>
            </a:r>
            <a:r>
              <a:rPr lang="en-US" altLang="zh-CN" sz="7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7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íu</a:t>
            </a:r>
            <a:r>
              <a:rPr lang="en-US" altLang="zh-CN" sz="7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7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ǐu</a:t>
            </a:r>
            <a:r>
              <a:rPr lang="en-US" altLang="zh-CN" sz="7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72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ìu</a:t>
            </a:r>
            <a:endParaRPr lang="zh-CN" altLang="en-US" sz="72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6001" y="3698661"/>
            <a:ext cx="2940863" cy="23985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072742" y="1275176"/>
            <a:ext cx="2987194" cy="5774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072742" y="2073041"/>
            <a:ext cx="3021851" cy="57743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072742" y="2829213"/>
            <a:ext cx="3071540" cy="5774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072742" y="3768679"/>
            <a:ext cx="3093014" cy="57743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072741" y="4577361"/>
            <a:ext cx="2987195" cy="57743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072740" y="5374282"/>
            <a:ext cx="2987195" cy="5774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78138" y="2750230"/>
            <a:ext cx="337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iù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/>
              <a:t>liù</a:t>
            </a:r>
            <a:endParaRPr lang="zh-CN" altLang="en-US" sz="3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565070" y="3658754"/>
            <a:ext cx="291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iú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niú</a:t>
            </a:r>
            <a:endParaRPr lang="zh-CN" altLang="en-US" sz="3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77" y="823818"/>
            <a:ext cx="4002650" cy="540640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48426" y="2750230"/>
            <a:ext cx="1074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8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iu</a:t>
            </a:r>
            <a:endParaRPr lang="zh-CN" altLang="en-US" sz="48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2996" y="1631003"/>
            <a:ext cx="1074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800" dirty="0" err="1" smtClean="0">
                <a:solidFill>
                  <a:srgbClr val="FFFF00"/>
                </a:solidFill>
              </a:rPr>
              <a:t>qiú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31434" y="2509593"/>
            <a:ext cx="1074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800" dirty="0" err="1">
                <a:solidFill>
                  <a:srgbClr val="FFFF00"/>
                </a:solidFill>
              </a:rPr>
              <a:t>diū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73483" y="3930612"/>
            <a:ext cx="1342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800" dirty="0" err="1">
                <a:solidFill>
                  <a:srgbClr val="FFFF00"/>
                </a:solidFill>
              </a:rPr>
              <a:t>l</a:t>
            </a:r>
            <a:r>
              <a:rPr lang="en-US" altLang="zh-CN" sz="4800" dirty="0" err="1" smtClean="0">
                <a:solidFill>
                  <a:srgbClr val="FFFF00"/>
                </a:solidFill>
              </a:rPr>
              <a:t>iù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92530" y="4625379"/>
            <a:ext cx="1074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800" dirty="0" err="1" smtClean="0">
                <a:solidFill>
                  <a:srgbClr val="FFFF00"/>
                </a:solidFill>
              </a:rPr>
              <a:t>niú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8844" y="3948257"/>
            <a:ext cx="1074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800" dirty="0" err="1">
                <a:solidFill>
                  <a:srgbClr val="FFFF00"/>
                </a:solidFill>
              </a:rPr>
              <a:t>xiū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7244" y="2434274"/>
            <a:ext cx="790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800" dirty="0" err="1" smtClean="0">
                <a:solidFill>
                  <a:srgbClr val="FFFF00"/>
                </a:solidFill>
              </a:rPr>
              <a:t>jiù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564260" y="1226690"/>
            <a:ext cx="296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iú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/>
              <a:t>qiú</a:t>
            </a:r>
            <a:endParaRPr lang="zh-CN" altLang="en-US" sz="3600" dirty="0"/>
          </a:p>
        </p:txBody>
      </p:sp>
      <p:sp>
        <p:nvSpPr>
          <p:cNvPr id="42" name="文本框 41"/>
          <p:cNvSpPr txBox="1"/>
          <p:nvPr/>
        </p:nvSpPr>
        <p:spPr>
          <a:xfrm>
            <a:off x="5578138" y="4481154"/>
            <a:ext cx="304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ū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xiū</a:t>
            </a:r>
            <a:endParaRPr lang="zh-CN" altLang="en-US" sz="3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690600" y="5299149"/>
            <a:ext cx="311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iù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jiù</a:t>
            </a:r>
            <a:endParaRPr lang="zh-CN" altLang="en-US" sz="3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578138" y="1982862"/>
            <a:ext cx="337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iū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err="1" smtClean="0"/>
              <a:t>diū</a:t>
            </a:r>
            <a:endParaRPr lang="zh-CN" alt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591264" y="873618"/>
            <a:ext cx="4237425" cy="5012510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有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，给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老大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老大</a:t>
            </a: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不在，给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老二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戴，老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给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老三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e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戴；要是</a:t>
            </a: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一起来，谁在后面就谁戴。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200000">
            <a:off x="1372260" y="635760"/>
            <a:ext cx="1537140" cy="30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8"/>
          <p:cNvSpPr>
            <a:spLocks noChangeArrowheads="1"/>
          </p:cNvSpPr>
          <p:nvPr/>
        </p:nvSpPr>
        <p:spPr bwMode="auto">
          <a:xfrm flipH="1">
            <a:off x="1324441" y="1906536"/>
            <a:ext cx="258004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i="1" dirty="0" smtClean="0">
                <a:solidFill>
                  <a:srgbClr val="684F00"/>
                </a:solidFill>
                <a:latin typeface="Arial Rounded MT Bold" panose="020F070403050403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标 调 规 则</a:t>
            </a:r>
            <a:endParaRPr lang="zh-CN" altLang="en-US" sz="3600" b="1" i="1" dirty="0">
              <a:solidFill>
                <a:srgbClr val="684F00"/>
              </a:solidFill>
              <a:latin typeface="Arial Rounded MT Bold" panose="020F0704030504030204" pitchFamily="34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3663662"/>
            <a:ext cx="4669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 </a:t>
            </a:r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  ei  </a:t>
            </a:r>
            <a:endParaRPr lang="en-US" altLang="zh-CN" sz="48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r>
              <a:rPr lang="en-US" altLang="zh-CN" sz="4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ai   iu   ui  </a:t>
            </a:r>
            <a:endParaRPr lang="zh-CN" altLang="en-US" sz="4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23095">
            <a:off x="288303" y="3474985"/>
            <a:ext cx="627970" cy="543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23095">
            <a:off x="1475187" y="3466773"/>
            <a:ext cx="627970" cy="543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23095">
            <a:off x="2700405" y="3474986"/>
            <a:ext cx="627970" cy="5433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23095">
            <a:off x="288302" y="4629135"/>
            <a:ext cx="627970" cy="543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733107">
            <a:off x="3047216" y="4664365"/>
            <a:ext cx="837293" cy="4075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34425">
            <a:off x="1956328" y="4676646"/>
            <a:ext cx="627970" cy="543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607547" y="1397943"/>
            <a:ext cx="2955572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84357" y="1371043"/>
            <a:ext cx="3850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q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iū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yóu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646950" y="4473005"/>
            <a:ext cx="2960597" cy="13981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09675" y="4429925"/>
            <a:ext cx="3800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niǔ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8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kòu</a:t>
            </a:r>
            <a:endParaRPr lang="zh-CN" altLang="en-US" sz="8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3043" y="1120614"/>
            <a:ext cx="2841428" cy="2679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357" y="3786121"/>
            <a:ext cx="4431501" cy="20513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040714" y="2791270"/>
            <a:ext cx="1800522" cy="3307301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6303772" y="1233714"/>
            <a:ext cx="2840228" cy="1283171"/>
          </a:xfrm>
          <a:prstGeom prst="cloudCallout">
            <a:avLst>
              <a:gd name="adj1" fmla="val -23274"/>
              <a:gd name="adj2" fmla="val 129915"/>
            </a:avLst>
          </a:prstGeom>
          <a:noFill/>
          <a:ln w="25400" cmpd="sng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小象参加的运动会叫什么运动会？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0715" y="1233713"/>
            <a:ext cx="5550000" cy="45047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81743" y="951968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 smtClean="0">
                <a:solidFill>
                  <a:schemeClr val="accent4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奥运会</a:t>
            </a:r>
            <a:endParaRPr lang="zh-CN" altLang="en-US" sz="5400" b="1" cap="none" spc="0" dirty="0">
              <a:solidFill>
                <a:schemeClr val="accent4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5707004" y="1518737"/>
            <a:ext cx="2918622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23561" y="1507967"/>
            <a:ext cx="3406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Liú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shuǐ</a:t>
            </a:r>
            <a:endParaRPr lang="en-US" altLang="zh-CN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2065572" y="4642271"/>
            <a:ext cx="2957189" cy="13981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980151" y="4665329"/>
            <a:ext cx="351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chuí</a:t>
            </a:r>
            <a:r>
              <a:rPr lang="en-US" altLang="zh-CN" sz="6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0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liǔ</a:t>
            </a:r>
            <a:endParaRPr lang="en-US" altLang="zh-CN" sz="6000" dirty="0" smtClean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2" name="图片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58396">
            <a:off x="558866" y="1231791"/>
            <a:ext cx="1141629" cy="18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"/>
          <p:cNvSpPr>
            <a:spLocks noChangeArrowheads="1"/>
          </p:cNvSpPr>
          <p:nvPr/>
        </p:nvSpPr>
        <p:spPr bwMode="auto">
          <a:xfrm rot="20789306">
            <a:off x="673422" y="1675019"/>
            <a:ext cx="977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i="1" dirty="0" smtClean="0">
                <a:solidFill>
                  <a:srgbClr val="854361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要分清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iu</a:t>
            </a:r>
            <a:r>
              <a:rPr lang="zh-CN" altLang="en-US" sz="2400" b="1" i="1" dirty="0" smtClean="0">
                <a:solidFill>
                  <a:srgbClr val="854361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和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Calligraphic" pitchFamily="2" charset="0"/>
                <a:ea typeface="微软雅黑" panose="020B0503020204020204" charset="-122"/>
                <a:sym typeface="Times New Roman" panose="02020603050405020304" pitchFamily="18" charset="0"/>
              </a:rPr>
              <a:t>ui</a:t>
            </a:r>
            <a:endParaRPr lang="zh-CN" altLang="en-US" sz="2400" b="1" i="1" dirty="0">
              <a:solidFill>
                <a:srgbClr val="FF0000"/>
              </a:solidFill>
              <a:latin typeface="Calligraphic" pitchFamily="2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65572" y="916700"/>
            <a:ext cx="3320821" cy="2980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23561" y="3279594"/>
            <a:ext cx="2812869" cy="24958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4122063" y="2000865"/>
            <a:ext cx="1974664" cy="1268480"/>
            <a:chOff x="1076432" y="1897150"/>
            <a:chExt cx="2760332" cy="1362770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我会认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3530" y="1987900"/>
            <a:ext cx="1974664" cy="1268480"/>
            <a:chOff x="1076432" y="1897150"/>
            <a:chExt cx="2760332" cy="13627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97975" y="193294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47692" y="1110738"/>
            <a:ext cx="2459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xi2o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qiáo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26854" y="196041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66507" y="1973384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168654" y="1945905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4656046" y="1181445"/>
            <a:ext cx="2666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chuí</a:t>
            </a:r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liǔ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640" y="3125956"/>
            <a:ext cx="6442520" cy="32120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146551" y="2003960"/>
            <a:ext cx="1974664" cy="1268480"/>
            <a:chOff x="1076432" y="1897150"/>
            <a:chExt cx="2760332" cy="136277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190996" y="19490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714470" y="1165853"/>
            <a:ext cx="2459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liú</a:t>
            </a:r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shuǐ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19876" y="197647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118161" y="1999319"/>
            <a:ext cx="1974664" cy="1268480"/>
            <a:chOff x="1076432" y="1897150"/>
            <a:chExt cx="2760332" cy="136277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6162606" y="194435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6459483" y="1138217"/>
            <a:ext cx="2252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táo</a:t>
            </a:r>
            <a:r>
              <a:rPr lang="en-US" altLang="zh-CN" sz="3200" b="1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huā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91486" y="1971838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090556" y="1999320"/>
            <a:ext cx="987332" cy="1268479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8140813" y="1932939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8325437" y="1188198"/>
            <a:ext cx="805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err="1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  <a:cs typeface="Times New Roman" panose="02020603050405020304" pitchFamily="18" charset="0"/>
              </a:rPr>
              <a:t>tái</a:t>
            </a:r>
            <a:endParaRPr lang="en-US" altLang="zh-CN" sz="3200" b="1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7" grpId="0"/>
      <p:bldP spid="22" grpId="0"/>
      <p:bldP spid="29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我会写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755992" y="1352343"/>
            <a:ext cx="6201465" cy="27084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65252" y="1620365"/>
            <a:ext cx="61133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xiǎo </a:t>
            </a:r>
            <a:r>
              <a:rPr lang="en-US" altLang="zh-CN" sz="10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niú</a:t>
            </a:r>
            <a:endParaRPr lang="zh-CN" altLang="en-US" sz="10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7029" y="4164520"/>
            <a:ext cx="1977143" cy="2049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821" y="4164520"/>
            <a:ext cx="1542686" cy="20499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606930" y="1560587"/>
            <a:ext cx="3079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     同桌拍手读一读儿歌，注意拍手和朗读的节奏。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81852" y="1426119"/>
            <a:ext cx="4779362" cy="434285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课文讲解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1618" y="1668776"/>
            <a:ext cx="5764137" cy="3323987"/>
          </a:xfrm>
          <a:prstGeom prst="rect">
            <a:avLst/>
          </a:prstGeom>
          <a:noFill/>
          <a:ln w="25400" cmpd="thickThin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你能说说小船飘到哪里了吗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？干什么去了？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台湾，去接台湾小朋友。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台湾小朋友来到了哪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儿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来到“我”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学校。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“我”喜欢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台湾小朋友吗？你从哪里看出来的？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喜欢，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伸出双手紧紧握，热情的话儿说不完。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0055" y="1718171"/>
            <a:ext cx="2696475" cy="32251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6800" y="2836884"/>
            <a:ext cx="987332" cy="126847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2815859" y="873618"/>
            <a:ext cx="4273463" cy="13981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09900" y="816801"/>
            <a:ext cx="1265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6275" y="809021"/>
            <a:ext cx="135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8556" y="809021"/>
            <a:ext cx="1242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587510" y="3300605"/>
            <a:ext cx="2123033" cy="12007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87510" y="3264189"/>
            <a:ext cx="2555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6000" dirty="0" smtClean="0">
                <a:solidFill>
                  <a:srgbClr val="0066FF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u u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41090" y="4556322"/>
            <a:ext cx="1974664" cy="1268480"/>
            <a:chOff x="1076432" y="1897150"/>
            <a:chExt cx="2760332" cy="13627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3321412" y="2834782"/>
            <a:ext cx="1974664" cy="1268480"/>
            <a:chOff x="1076432" y="1897150"/>
            <a:chExt cx="2760332" cy="136277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3365857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94736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85535" y="452884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87682" y="450136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16561" y="4556322"/>
            <a:ext cx="1974664" cy="1268480"/>
            <a:chOff x="1076432" y="1897150"/>
            <a:chExt cx="2760332" cy="136277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5296884" y="2834782"/>
            <a:ext cx="1974664" cy="1268480"/>
            <a:chOff x="1076432" y="1897150"/>
            <a:chExt cx="2760332" cy="136277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5341328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44283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61006" y="452884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63153" y="450136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56224" y="2779820"/>
            <a:ext cx="1067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6800" y="2836884"/>
            <a:ext cx="987332" cy="126847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归纳总结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2815859" y="873618"/>
            <a:ext cx="4273463" cy="13981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15860" y="816801"/>
            <a:ext cx="145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87683" y="809021"/>
            <a:ext cx="1369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8556" y="809021"/>
            <a:ext cx="1312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"/>
          <a:stretch>
            <a:fillRect/>
          </a:stretch>
        </p:blipFill>
        <p:spPr>
          <a:xfrm>
            <a:off x="587510" y="3300605"/>
            <a:ext cx="2123033" cy="120075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62384" y="3264189"/>
            <a:ext cx="1853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  ui </a:t>
            </a:r>
            <a:endParaRPr lang="zh-CN" altLang="en-US" sz="6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341090" y="4556322"/>
            <a:ext cx="1974664" cy="1268480"/>
            <a:chOff x="1076432" y="1897150"/>
            <a:chExt cx="2760332" cy="136277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3321412" y="2834782"/>
            <a:ext cx="1974664" cy="1268480"/>
            <a:chOff x="1076432" y="1897150"/>
            <a:chExt cx="2760332" cy="136277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3365857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94736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85535" y="452884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垂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87682" y="450136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柳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16561" y="4556322"/>
            <a:ext cx="1974664" cy="1268480"/>
            <a:chOff x="1076432" y="1897150"/>
            <a:chExt cx="2760332" cy="136277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5296884" y="2834782"/>
            <a:ext cx="1974664" cy="1268480"/>
            <a:chOff x="1076432" y="1897150"/>
            <a:chExt cx="2760332" cy="1362770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76432" y="1897151"/>
              <a:ext cx="1380166" cy="136276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456598" y="1897150"/>
              <a:ext cx="1380166" cy="1362769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5341328" y="277982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流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44283" y="2807300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61006" y="4528841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桃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363153" y="4501362"/>
            <a:ext cx="957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56224" y="2779820"/>
            <a:ext cx="1067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endParaRPr lang="zh-CN" altLang="en-US" sz="8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13284">
            <a:off x="7494827" y="4393545"/>
            <a:ext cx="1478572" cy="11809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拓展延伸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1462" y="13847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儿歌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5032" y="1210955"/>
            <a:ext cx="3912029" cy="4762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74031" y="2536726"/>
            <a:ext cx="2532107" cy="32399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课堂小练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8204" y="973243"/>
            <a:ext cx="55842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把音节和图连起来</a:t>
            </a:r>
            <a:endParaRPr lang="zh-CN" alt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5168" y="2081122"/>
            <a:ext cx="847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GB Pinyinok-B" panose="02010601030101010101" pitchFamily="2" charset="-122"/>
                <a:ea typeface="GB Pinyinok-B" panose="02010601030101010101" pitchFamily="2" charset="-122"/>
              </a:rPr>
              <a:t>b</a:t>
            </a:r>
            <a:r>
              <a:rPr lang="en-US" altLang="zh-CN" sz="2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ō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cài</a:t>
            </a:r>
            <a:r>
              <a:rPr lang="en-US" altLang="zh-CN" sz="2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wò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shǒu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xiǎo 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dāo   </a:t>
            </a:r>
            <a:r>
              <a:rPr lang="en-US" altLang="zh-CN" sz="2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yóu</a:t>
            </a:r>
            <a:r>
              <a:rPr lang="en-US" altLang="zh-CN" sz="28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cài </a:t>
            </a:r>
            <a:r>
              <a:rPr lang="en-US" altLang="zh-CN" sz="2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tuī</a:t>
            </a:r>
            <a:r>
              <a:rPr lang="en-US" altLang="zh-CN" sz="28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8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chē</a:t>
            </a:r>
            <a:endParaRPr lang="zh-CN" altLang="en-US" sz="28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349828" y="2886242"/>
            <a:ext cx="5780315" cy="790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611488" y="2881906"/>
            <a:ext cx="1461185" cy="1298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05339" y="2835563"/>
            <a:ext cx="83307" cy="11055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072673" y="2822294"/>
            <a:ext cx="2602354" cy="1357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58414" y="3061108"/>
            <a:ext cx="1057663" cy="1119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94485" y="4032904"/>
            <a:ext cx="1652195" cy="16421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71" y="4255805"/>
            <a:ext cx="1350974" cy="16353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1254" y="4070224"/>
            <a:ext cx="1318193" cy="15675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638" y="3941103"/>
            <a:ext cx="1640585" cy="15881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8991" y="4180115"/>
            <a:ext cx="1610682" cy="143387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1536" y="1302870"/>
            <a:ext cx="7654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拼一拼，</a:t>
            </a:r>
            <a:r>
              <a:rPr lang="zh-CN" altLang="en-US" sz="3600" dirty="0" smtClean="0">
                <a:latin typeface="微软雅黑" panose="020B0503020204020204" charset="-122"/>
                <a:ea typeface="微软雅黑" panose="020B0503020204020204" charset="-122"/>
              </a:rPr>
              <a:t>读一读，读给爸爸妈妈听听。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1222" y="2839758"/>
            <a:ext cx="6176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bǎo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bèi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yào 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shi  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zǎo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cāo</a:t>
            </a:r>
            <a:endParaRPr lang="en-US" altLang="zh-CN" sz="2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shǒu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tào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qiū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yóu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niǔ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kòu</a:t>
            </a:r>
            <a:endParaRPr lang="en-US" altLang="zh-CN" sz="2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tiào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wǔ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yōu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xiù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zhòu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2400" dirty="0" err="1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méi</a:t>
            </a:r>
            <a:r>
              <a:rPr lang="en-US" altLang="zh-CN" sz="2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endParaRPr lang="en-US" altLang="zh-CN" sz="24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379029" y="2839758"/>
            <a:ext cx="2166136" cy="244423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7527" y="4678466"/>
            <a:ext cx="1867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棉袄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41834" y="4678465"/>
            <a:ext cx="1935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藕片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69270" y="4678464"/>
            <a:ext cx="20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游泳</a:t>
            </a:r>
            <a:endParaRPr lang="zh-CN" altLang="en-US" sz="60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8254" y="1603994"/>
            <a:ext cx="2266468" cy="27865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36013" y="1603994"/>
            <a:ext cx="2541028" cy="27865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32" y="1603994"/>
            <a:ext cx="2549810" cy="27865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矩形 170"/>
          <p:cNvSpPr/>
          <p:nvPr/>
        </p:nvSpPr>
        <p:spPr>
          <a:xfrm>
            <a:off x="698419" y="288844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引入新课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27068" y="971246"/>
            <a:ext cx="2072732" cy="1770742"/>
            <a:chOff x="1111673" y="2322286"/>
            <a:chExt cx="2763642" cy="177074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a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45892" y="795478"/>
            <a:ext cx="2072732" cy="1770742"/>
            <a:chOff x="1111673" y="2322286"/>
            <a:chExt cx="2763642" cy="177074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o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92124" y="1985705"/>
            <a:ext cx="2072732" cy="1770742"/>
            <a:chOff x="1111673" y="2322286"/>
            <a:chExt cx="2763642" cy="177074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19" name="圆角矩形 18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u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1999431" y="4486448"/>
            <a:ext cx="4273463" cy="13981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350154" y="4429631"/>
            <a:ext cx="1244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31643" y="4421851"/>
            <a:ext cx="131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42128" y="4421851"/>
            <a:ext cx="1342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iu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707961" y="2076737"/>
            <a:ext cx="2072732" cy="1770742"/>
            <a:chOff x="1111673" y="2322286"/>
            <a:chExt cx="2763642" cy="177074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111673" y="2578922"/>
              <a:ext cx="1736909" cy="1514106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2717955" y="2322286"/>
              <a:ext cx="1157360" cy="7814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0" dirty="0" smtClean="0">
                  <a:solidFill>
                    <a:srgbClr val="FF0000"/>
                  </a:solidFill>
                  <a:latin typeface="GB Pinyinok-B" panose="02010601030101010101" pitchFamily="2" charset="-122"/>
                  <a:ea typeface="GB Pinyinok-B" panose="02010601030101010101" pitchFamily="2" charset="-122"/>
                </a:rPr>
                <a:t>i</a:t>
              </a:r>
              <a:endParaRPr lang="zh-CN" altLang="en-US" sz="8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459634" y="3664905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1080574" y="2387370"/>
            <a:ext cx="1780293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10860" y="2212258"/>
            <a:ext cx="1319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 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125687" y="1311635"/>
            <a:ext cx="3265714" cy="13981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62577" y="1253580"/>
            <a:ext cx="3599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+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→ 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ao</a:t>
            </a:r>
            <a:r>
              <a:rPr lang="en-US" altLang="zh-CN" sz="8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endParaRPr lang="zh-CN" altLang="en-US" sz="4000" dirty="0">
              <a:latin typeface="Gadugi" panose="020B0502040204020203" pitchFamily="34" charset="0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73372" y="3179997"/>
            <a:ext cx="3107531" cy="26289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293217" y="1401589"/>
            <a:ext cx="3850783" cy="4418641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的四声调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，凹凸的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āo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，嗷嗷叫的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áo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，穿棉袄的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ǎo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</a:t>
            </a:r>
            <a:endParaRPr lang="zh-CN" altLang="en-US" sz="2800" dirty="0">
              <a:solidFill>
                <a:schemeClr val="tx1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err="1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，别骄傲的</a:t>
            </a:r>
            <a:r>
              <a:rPr lang="en-US" altLang="zh-CN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r>
              <a:rPr lang="zh-CN" altLang="en-US" sz="2800" dirty="0">
                <a:solidFill>
                  <a:schemeClr val="tx1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333990" y="2213200"/>
            <a:ext cx="4959227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3307" y="2137759"/>
            <a:ext cx="6394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āo </a:t>
            </a:r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1o 2o ào</a:t>
            </a:r>
            <a:endParaRPr lang="zh-CN" altLang="en-US" sz="66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657" y="3804532"/>
            <a:ext cx="1903816" cy="25117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568951"/>
            <a:ext cx="3763569" cy="8327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95571" y="263649"/>
            <a:ext cx="4015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n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2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ni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2o</a:t>
            </a:r>
            <a:endParaRPr lang="zh-CN" altLang="en-US" sz="3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1491805"/>
            <a:ext cx="3763569" cy="8327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2422034"/>
            <a:ext cx="3763569" cy="83270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859247" y="2429678"/>
            <a:ext cx="344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y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y</a:t>
            </a:r>
            <a:r>
              <a:rPr lang="en-US" altLang="zh-CN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endParaRPr lang="zh-CN" altLang="en-US" sz="4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3395805"/>
            <a:ext cx="3763569" cy="83270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356053" y="2948609"/>
            <a:ext cx="395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r</a:t>
            </a:r>
            <a:r>
              <a:rPr lang="en-US" altLang="zh-CN" sz="44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4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r>
              <a:rPr lang="en-US" altLang="zh-CN" sz="4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r</a:t>
            </a:r>
            <a:r>
              <a:rPr lang="en-US" altLang="zh-CN" sz="44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endParaRPr lang="zh-CN" altLang="en-US" sz="4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4369576"/>
            <a:ext cx="3763569" cy="8327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85" y="823818"/>
            <a:ext cx="4002650" cy="540640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16648" y="2775562"/>
            <a:ext cx="1074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44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ao</a:t>
            </a:r>
            <a:endParaRPr lang="zh-CN" altLang="en-US" sz="4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52996" y="1631003"/>
            <a:ext cx="1074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 smtClean="0">
                <a:solidFill>
                  <a:srgbClr val="FFFF00"/>
                </a:solidFill>
              </a:rPr>
              <a:t>ni2o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31434" y="2509593"/>
            <a:ext cx="1383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 smtClean="0">
                <a:solidFill>
                  <a:srgbClr val="FFFF00"/>
                </a:solidFill>
              </a:rPr>
              <a:t>sh2o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73483" y="3930612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 smtClean="0">
                <a:solidFill>
                  <a:srgbClr val="FFFF00"/>
                </a:solidFill>
              </a:rPr>
              <a:t>yào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92530" y="4625379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 smtClean="0">
                <a:solidFill>
                  <a:srgbClr val="FFFF00"/>
                </a:solidFill>
              </a:rPr>
              <a:t>r</a:t>
            </a:r>
            <a:r>
              <a:rPr lang="en-US" altLang="zh-CN" sz="4400" dirty="0">
                <a:solidFill>
                  <a:srgbClr val="FFFF00"/>
                </a:solidFill>
              </a:rPr>
              <a:t>à</a:t>
            </a:r>
            <a:r>
              <a:rPr lang="en-US" altLang="zh-CN" sz="4400" dirty="0" smtClean="0">
                <a:solidFill>
                  <a:srgbClr val="FFFF00"/>
                </a:solidFill>
              </a:rPr>
              <a:t>o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8844" y="3948257"/>
            <a:ext cx="107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>
                <a:solidFill>
                  <a:srgbClr val="FFFF00"/>
                </a:solidFill>
              </a:rPr>
              <a:t>z</a:t>
            </a:r>
            <a:r>
              <a:rPr lang="en-US" altLang="zh-CN" sz="4400" dirty="0" smtClean="0">
                <a:solidFill>
                  <a:srgbClr val="FFFF00"/>
                </a:solidFill>
              </a:rPr>
              <a:t>2o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1532" y="2427537"/>
            <a:ext cx="1342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>
                <a:latin typeface="GB Pinyinok-B" panose="02010601030101010101" pitchFamily="2" charset="-122"/>
                <a:ea typeface="GB Pinyinok-B" panose="02010601030101010101" pitchFamily="2" charset="-122"/>
              </a:defRPr>
            </a:lvl1pPr>
          </a:lstStyle>
          <a:p>
            <a:r>
              <a:rPr lang="en-US" altLang="zh-CN" sz="4400" dirty="0" smtClean="0">
                <a:solidFill>
                  <a:srgbClr val="FFFF00"/>
                </a:solidFill>
              </a:rPr>
              <a:t>ti</a:t>
            </a:r>
            <a:r>
              <a:rPr lang="en-US" altLang="zh-CN" sz="4400" dirty="0">
                <a:solidFill>
                  <a:srgbClr val="FFFF00"/>
                </a:solidFill>
              </a:rPr>
              <a:t>à</a:t>
            </a:r>
            <a:r>
              <a:rPr lang="en-US" altLang="zh-CN" sz="4400" dirty="0" smtClean="0">
                <a:solidFill>
                  <a:srgbClr val="FFFF00"/>
                </a:solidFill>
              </a:rPr>
              <a:t>o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989927" y="1195212"/>
            <a:ext cx="4015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 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sh</a:t>
            </a:r>
            <a:r>
              <a:rPr lang="en-US" altLang="zh-CN" sz="36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2o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3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sh</a:t>
            </a:r>
            <a:r>
              <a:rPr lang="en-US" altLang="zh-CN" sz="3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2o</a:t>
            </a:r>
            <a:endParaRPr lang="zh-CN" altLang="en-US" sz="3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278596" y="5245819"/>
            <a:ext cx="3763569" cy="832701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16649" y="4330721"/>
            <a:ext cx="4015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en-US" altLang="zh-CN" sz="44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4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2o</a:t>
            </a:r>
            <a:r>
              <a:rPr lang="en-US" altLang="zh-CN" sz="4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4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4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z</a:t>
            </a:r>
            <a:r>
              <a:rPr lang="en-US" altLang="zh-CN" sz="44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2o</a:t>
            </a:r>
            <a:endParaRPr lang="zh-CN" altLang="en-US" sz="44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751296" y="5249575"/>
            <a:ext cx="401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t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i</a:t>
            </a:r>
            <a:r>
              <a:rPr lang="en-US" altLang="zh-CN" sz="4000" dirty="0" smtClean="0">
                <a:latin typeface="Gadugi" panose="020B0502040204020203" pitchFamily="34" charset="0"/>
                <a:ea typeface="Gadugi" panose="020B0502040204020203" pitchFamily="34" charset="0"/>
              </a:rPr>
              <a:t>-</a:t>
            </a:r>
            <a:r>
              <a:rPr lang="en-US" altLang="zh-CN" sz="4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→</a:t>
            </a:r>
            <a:r>
              <a:rPr lang="en-US" altLang="zh-CN" sz="4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 ti</a:t>
            </a:r>
            <a:r>
              <a:rPr lang="en-US" altLang="zh-CN" sz="4000" dirty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endParaRPr lang="zh-CN" altLang="en-US" sz="40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4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会读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678351" y="1308173"/>
            <a:ext cx="3094174" cy="3650266"/>
          </a:xfrm>
          <a:prstGeom prst="roundRect">
            <a:avLst/>
          </a:prstGeom>
          <a:noFill/>
          <a:ln w="25400" cmpd="dbl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有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给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戴，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a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不在，给</a:t>
            </a:r>
            <a:r>
              <a:rPr lang="en-US" altLang="zh-CN" sz="60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o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戴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200000">
            <a:off x="1726097" y="64210"/>
            <a:ext cx="1003639" cy="307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8"/>
          <p:cNvSpPr>
            <a:spLocks noChangeArrowheads="1"/>
          </p:cNvSpPr>
          <p:nvPr/>
        </p:nvSpPr>
        <p:spPr bwMode="auto">
          <a:xfrm flipH="1">
            <a:off x="1285873" y="1334986"/>
            <a:ext cx="241391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7F7F7F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i="1" dirty="0" smtClean="0">
                <a:solidFill>
                  <a:srgbClr val="684F00"/>
                </a:solidFill>
                <a:latin typeface="Arial Rounded MT Bold" panose="020F0704030504030204" pitchFamily="34" charset="0"/>
                <a:ea typeface="微软雅黑" panose="020B0503020204020204" charset="-122"/>
                <a:sym typeface="Times New Roman" panose="02020603050405020304" pitchFamily="18" charset="0"/>
              </a:rPr>
              <a:t>标 调 规 则</a:t>
            </a:r>
            <a:endParaRPr lang="zh-CN" altLang="en-US" sz="3600" b="1" i="1" dirty="0">
              <a:solidFill>
                <a:srgbClr val="684F00"/>
              </a:solidFill>
              <a:latin typeface="Arial Rounded MT Bold" panose="020F0704030504030204" pitchFamily="34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29506" y="2547029"/>
            <a:ext cx="4952985" cy="13981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9506" y="2471588"/>
            <a:ext cx="5108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āo  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á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  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ǎ</a:t>
            </a:r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o  ào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 r="-1"/>
          <a:stretch>
            <a:fillRect/>
          </a:stretch>
        </p:blipFill>
        <p:spPr>
          <a:xfrm>
            <a:off x="429506" y="4361314"/>
            <a:ext cx="4952985" cy="13981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9506" y="4285873"/>
            <a:ext cx="5248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aō  </a:t>
            </a:r>
            <a:r>
              <a:rPr lang="en-US" altLang="zh-CN" sz="80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aó  aǒ  aò</a:t>
            </a:r>
            <a:endParaRPr lang="zh-CN" altLang="en-US" sz="8000" dirty="0"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16177" y="3945210"/>
            <a:ext cx="2250281" cy="2124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41400" y="1798530"/>
            <a:ext cx="2262004" cy="28951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603" y="288844"/>
            <a:ext cx="1415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</a:t>
            </a:r>
            <a:r>
              <a:rPr lang="zh-CN" altLang="en-US" sz="32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r>
              <a:rPr lang="zh-CN" altLang="en-US" sz="32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</a:t>
            </a:r>
            <a:endParaRPr lang="zh-CN" altLang="en-US" sz="3200" b="1" cap="none" spc="0" dirty="0">
              <a:ln w="0"/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408408" y="1487279"/>
            <a:ext cx="3654671" cy="13981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08408" y="1487280"/>
            <a:ext cx="4249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jiāo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ào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" cstate="email"/>
          <a:srcRect r="-1"/>
          <a:stretch>
            <a:fillRect/>
          </a:stretch>
        </p:blipFill>
        <p:spPr>
          <a:xfrm>
            <a:off x="4553117" y="4414111"/>
            <a:ext cx="3509961" cy="13981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553118" y="4414112"/>
            <a:ext cx="42765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GB Pinyinok-B" panose="02010601030101010101" pitchFamily="2" charset="-122"/>
                <a:ea typeface="GB Pinyinok-B" panose="02010601030101010101" pitchFamily="2" charset="-122"/>
              </a:rPr>
              <a:t>xiǎo</a:t>
            </a:r>
            <a:r>
              <a:rPr lang="en-US" altLang="zh-CN" sz="6600" dirty="0" smtClean="0">
                <a:solidFill>
                  <a:srgbClr val="FF0000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 </a:t>
            </a:r>
            <a:r>
              <a:rPr lang="en-US" altLang="zh-CN" sz="6600" dirty="0" smtClean="0">
                <a:latin typeface="GB Pinyinok-B" panose="02010601030101010101" pitchFamily="2" charset="-122"/>
                <a:ea typeface="GB Pinyinok-B" panose="02010601030101010101" pitchFamily="2" charset="-122"/>
              </a:rPr>
              <a:t>dāo</a:t>
            </a:r>
            <a:endParaRPr lang="zh-CN" altLang="en-US" sz="6600" dirty="0">
              <a:solidFill>
                <a:srgbClr val="FF0000"/>
              </a:solidFill>
              <a:latin typeface="GB Pinyinok-B" panose="02010601030101010101" pitchFamily="2" charset="-122"/>
              <a:ea typeface="GB Pinyinok-B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50396" y="973123"/>
            <a:ext cx="2005239" cy="26479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89" y="3839974"/>
            <a:ext cx="2690524" cy="20658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2141</Words>
  <Application>WPS 演示</Application>
  <PresentationFormat>全屏显示(4:3)</PresentationFormat>
  <Paragraphs>357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Times New Roman</vt:lpstr>
      <vt:lpstr>GB Pinyinok-B</vt:lpstr>
      <vt:lpstr>楷体</vt:lpstr>
      <vt:lpstr>Calibri</vt:lpstr>
      <vt:lpstr>Gadugi</vt:lpstr>
      <vt:lpstr>Arial Rounded MT Bold</vt:lpstr>
      <vt:lpstr>Arial Unicode MS</vt:lpstr>
      <vt:lpstr>Calligraphic</vt:lpstr>
      <vt:lpstr>Arial</vt:lpstr>
      <vt:lpstr>Segoe Print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467</cp:revision>
  <cp:lastPrinted>2018-04-06T08:03:00Z</cp:lastPrinted>
  <dcterms:created xsi:type="dcterms:W3CDTF">2016-02-25T11:28:00Z</dcterms:created>
  <dcterms:modified xsi:type="dcterms:W3CDTF">2019-09-18T06:29:18Z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